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D2B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9144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Building Without Code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731520" y="192024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D483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Vibe Coding &amp; the Future of Work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731520" y="2834640"/>
            <a:ext cx="1828800" cy="36576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310896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CCCCC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Hands-On Workshop</a:t>
            </a:r>
            <a:endParaRPr lang="en-US" sz="16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CCCCC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Dr. Monica Liu  •  Introduction to Sociology</a:t>
            </a:r>
            <a:endParaRPr lang="en-US" sz="16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CCCCC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 Hour  •  Interactive Session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3D2B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37160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Hands-On Activity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274320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D483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Time to build something — no coding required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4389120"/>
            <a:ext cx="2286000" cy="54864"/>
          </a:xfrm>
          <a:prstGeom prst="rect">
            <a:avLst/>
          </a:prstGeom>
          <a:solidFill>
            <a:srgbClr val="87A878"/>
          </a:solidFill>
          <a:ln/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is Lovable?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645920" cy="36576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 AI-powered platform that turns plain English into real, working web applications.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548640" y="2011680"/>
            <a:ext cx="192024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188720" y="2194560"/>
            <a:ext cx="548640" cy="548640"/>
          </a:xfrm>
          <a:prstGeom prst="ellipse">
            <a:avLst/>
          </a:prstGeom>
          <a:solidFill>
            <a:srgbClr val="87A878"/>
          </a:solidFill>
          <a:ln/>
        </p:spPr>
      </p:sp>
      <p:sp>
        <p:nvSpPr>
          <p:cNvPr id="8" name="Text 6"/>
          <p:cNvSpPr/>
          <p:nvPr/>
        </p:nvSpPr>
        <p:spPr>
          <a:xfrm>
            <a:off x="1188720" y="21945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" y="288036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Describe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320040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Tell it what you want in everyday language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651760" y="2011680"/>
            <a:ext cx="192024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91840" y="2194560"/>
            <a:ext cx="548640" cy="54864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3" name="Text 11"/>
          <p:cNvSpPr/>
          <p:nvPr/>
        </p:nvSpPr>
        <p:spPr>
          <a:xfrm>
            <a:off x="3291840" y="21945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2743200" y="288036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Generate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2743200" y="320040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writes the code and builds the interface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54880" y="2011680"/>
            <a:ext cx="192024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394960" y="2194560"/>
            <a:ext cx="548640" cy="548640"/>
          </a:xfrm>
          <a:prstGeom prst="ellipse">
            <a:avLst/>
          </a:prstGeom>
          <a:solidFill>
            <a:srgbClr val="87A878"/>
          </a:solidFill>
          <a:ln/>
        </p:spPr>
      </p:sp>
      <p:sp>
        <p:nvSpPr>
          <p:cNvPr id="18" name="Text 16"/>
          <p:cNvSpPr/>
          <p:nvPr/>
        </p:nvSpPr>
        <p:spPr>
          <a:xfrm>
            <a:off x="5394960" y="21945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846320" y="288036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Refine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4846320" y="320040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Chat with AI to iterate and improve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858000" y="2011680"/>
            <a:ext cx="192024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7498080" y="2194560"/>
            <a:ext cx="548640" cy="54864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23" name="Text 21"/>
          <p:cNvSpPr/>
          <p:nvPr/>
        </p:nvSpPr>
        <p:spPr>
          <a:xfrm>
            <a:off x="7498080" y="21945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6949440" y="288036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Share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949440" y="320040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Publish your app with one click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48640" y="429768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🌐  lovable.dev  —  Free to start, no account required to follow along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Live Demo: Let's Build Together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645920" cy="36576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09728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Follow along on your laptop — or just watch!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Step 1: Go to lovable.dev and start a new project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2286000"/>
            <a:ext cx="8046720" cy="1463040"/>
          </a:xfrm>
          <a:prstGeom prst="rect">
            <a:avLst/>
          </a:prstGeom>
          <a:solidFill>
            <a:srgbClr val="E8F0E4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731520" y="233172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A7A4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Step 2: Type this prompt: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269748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500" i="1" dirty="0">
                <a:solidFill>
                  <a:srgbClr val="3D2B2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"Create a simple page that asks visitors to share one thing they wish was different about their community. Show all responses in a scrolling feed below the form. Use a warm, friendly design."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48640" y="3931920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500" b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Step 3: </a:t>
            </a:r>
            <a:pPr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Watch the AI build it in real-time</a:t>
            </a:r>
            <a:endParaRPr lang="en-US" sz="15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500" b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Step 4: </a:t>
            </a:r>
            <a:pPr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Refine with follow-up prompts (e.g., "Add a category filter" or "Make it mobile-friendly")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Tips for Effective Prompting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645920" cy="36576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3931920" cy="457200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18872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DO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663440" y="1188720"/>
            <a:ext cx="3931920" cy="4572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8" name="Text 6"/>
          <p:cNvSpPr/>
          <p:nvPr/>
        </p:nvSpPr>
        <p:spPr>
          <a:xfrm>
            <a:off x="4663440" y="118872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✗  DON'T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931920" cy="594360"/>
          </a:xfrm>
          <a:prstGeom prst="rect">
            <a:avLst/>
          </a:prstGeom>
          <a:solidFill>
            <a:srgbClr val="E8F0E4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178308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Be specific about what you want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663440" y="1783080"/>
            <a:ext cx="3931920" cy="594360"/>
          </a:xfrm>
          <a:prstGeom prst="rect">
            <a:avLst/>
          </a:prstGeom>
          <a:solidFill>
            <a:srgbClr val="F5E6E0"/>
          </a:solidFill>
          <a:ln/>
        </p:spPr>
      </p:sp>
      <p:sp>
        <p:nvSpPr>
          <p:cNvPr id="12" name="Text 10"/>
          <p:cNvSpPr/>
          <p:nvPr/>
        </p:nvSpPr>
        <p:spPr>
          <a:xfrm>
            <a:off x="4846320" y="178308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Vague requests like "make it better"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8640" y="2514600"/>
            <a:ext cx="3931920" cy="594360"/>
          </a:xfrm>
          <a:prstGeom prst="rect">
            <a:avLst/>
          </a:prstGeom>
          <a:solidFill>
            <a:srgbClr val="E8F0E4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251460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Describe the user experience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663440" y="2514600"/>
            <a:ext cx="3931920" cy="594360"/>
          </a:xfrm>
          <a:prstGeom prst="rect">
            <a:avLst/>
          </a:prstGeom>
          <a:solidFill>
            <a:srgbClr val="F5E6E0"/>
          </a:solidFill>
          <a:ln/>
        </p:spPr>
      </p:sp>
      <p:sp>
        <p:nvSpPr>
          <p:cNvPr id="16" name="Text 14"/>
          <p:cNvSpPr/>
          <p:nvPr/>
        </p:nvSpPr>
        <p:spPr>
          <a:xfrm>
            <a:off x="4846320" y="251460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Describing technical implementation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48640" y="3246120"/>
            <a:ext cx="3931920" cy="594360"/>
          </a:xfrm>
          <a:prstGeom prst="rect">
            <a:avLst/>
          </a:prstGeom>
          <a:solidFill>
            <a:srgbClr val="E8F0E4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" y="324612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Iterate in small steps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663440" y="3246120"/>
            <a:ext cx="3931920" cy="594360"/>
          </a:xfrm>
          <a:prstGeom prst="rect">
            <a:avLst/>
          </a:prstGeom>
          <a:solidFill>
            <a:srgbClr val="F5E6E0"/>
          </a:solidFill>
          <a:ln/>
        </p:spPr>
      </p:sp>
      <p:sp>
        <p:nvSpPr>
          <p:cNvPr id="20" name="Text 18"/>
          <p:cNvSpPr/>
          <p:nvPr/>
        </p:nvSpPr>
        <p:spPr>
          <a:xfrm>
            <a:off x="4846320" y="324612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Trying to build everything at once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3977640"/>
            <a:ext cx="3931920" cy="594360"/>
          </a:xfrm>
          <a:prstGeom prst="rect">
            <a:avLst/>
          </a:prstGeom>
          <a:solidFill>
            <a:srgbClr val="E8F0E4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397764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Reference real examples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663440" y="3977640"/>
            <a:ext cx="3931920" cy="594360"/>
          </a:xfrm>
          <a:prstGeom prst="rect">
            <a:avLst/>
          </a:prstGeom>
          <a:solidFill>
            <a:srgbClr val="F5E6E0"/>
          </a:solidFill>
          <a:ln/>
        </p:spPr>
      </p:sp>
      <p:sp>
        <p:nvSpPr>
          <p:cNvPr id="24" name="Text 22"/>
          <p:cNvSpPr/>
          <p:nvPr/>
        </p:nvSpPr>
        <p:spPr>
          <a:xfrm>
            <a:off x="4846320" y="397764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Abstract, jargon-heavy descriptions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4023360"/>
            <a:ext cx="804672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548640" y="4023360"/>
            <a:ext cx="73152" cy="914400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27" name="Text 25"/>
          <p:cNvSpPr/>
          <p:nvPr/>
        </p:nvSpPr>
        <p:spPr>
          <a:xfrm>
            <a:off x="914400" y="4069080"/>
            <a:ext cx="7498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b="1" dirty="0">
                <a:solidFill>
                  <a:srgbClr val="87A87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Example great prompt: </a:t>
            </a:r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"Create a page where students can anonymously post one social issue they care about, vote on others' posts, and see a live ranking of top concerns."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7A87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Turn: Build Something That Matters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731520" y="1097280"/>
            <a:ext cx="1828800" cy="3657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Choose a project idea — or invent your own: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920240"/>
            <a:ext cx="365760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20116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Community Resource Directory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14400" y="237744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searchable list of local services (food banks, shelters, clinics) for your neighborhood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3291840"/>
            <a:ext cx="365760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914400" y="33832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Social Issue Awareness Page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914400" y="374904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one-page site educating visitors about an issue you care about — housing, climate, inequality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54880" y="1920240"/>
            <a:ext cx="365760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937760" y="20116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Quick Survey Tool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937760" y="237744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form that collects responses about a sociology topic and shows real-time results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754880" y="3291840"/>
            <a:ext cx="365760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937760" y="33832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Own Idea!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937760" y="374904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What problem in your community could a simple web tool help solve?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31520" y="457200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⏱  You have 15 minutes. Start simple — you can always add more!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Starter Prompts (Copy &amp; Paste!)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645920" cy="36576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097280"/>
            <a:ext cx="804672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097280"/>
            <a:ext cx="73152" cy="1097280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143000"/>
            <a:ext cx="7589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Community Resources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1463040"/>
            <a:ext cx="7589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"Build a page where I can list community resources with name, category, address, and phone number. Add a search bar and category filter. Make it look warm and welcoming."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2331720"/>
            <a:ext cx="804672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48640" y="2331720"/>
            <a:ext cx="73152" cy="109728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2377440"/>
            <a:ext cx="7589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Awareness Page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22960" y="2697480"/>
            <a:ext cx="7589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"Create a single-page website about [your issue]. Include a hero section with a headline, key statistics in big numbers, and a section with 3 action items visitors can take."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3566160"/>
            <a:ext cx="804672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48640" y="3566160"/>
            <a:ext cx="73152" cy="1097280"/>
          </a:xfrm>
          <a:prstGeom prst="rect">
            <a:avLst/>
          </a:prstGeom>
          <a:solidFill>
            <a:srgbClr val="3D2B24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3611880"/>
            <a:ext cx="7589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Survey Tool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22960" y="3931920"/>
            <a:ext cx="7589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"Make a survey form that asks 5 questions about [your topic]. After submitting, show a thank-you message. Display a running count of total responses."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66344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💡  Tip: Replace [your issue] and [your topic] with something from your life or coursework!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3D2B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37160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Reflection &amp; Discussion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274320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D483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What does this mean for society?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4389120"/>
            <a:ext cx="2286000" cy="54864"/>
          </a:xfrm>
          <a:prstGeom prst="rect">
            <a:avLst/>
          </a:prstGeom>
          <a:solidFill>
            <a:srgbClr val="87A878"/>
          </a:solidFill>
          <a:ln/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Discussion: Think Like a Sociologist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645920" cy="36576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097280"/>
            <a:ext cx="8046720" cy="777240"/>
          </a:xfrm>
          <a:prstGeom prst="rect">
            <a:avLst/>
          </a:prstGeom>
          <a:solidFill>
            <a:srgbClr val="F5E6E0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1234440"/>
            <a:ext cx="457200" cy="45720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234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?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371600" y="1097280"/>
            <a:ext cx="7040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Who benefits most from vibe coding tools? Who might be left behind?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2011680"/>
            <a:ext cx="8046720" cy="777240"/>
          </a:xfrm>
          <a:prstGeom prst="rect">
            <a:avLst/>
          </a:prstGeom>
          <a:solidFill>
            <a:srgbClr val="E8F0E4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0" y="2148840"/>
            <a:ext cx="457200" cy="457200"/>
          </a:xfrm>
          <a:prstGeom prst="ellipse">
            <a:avLst/>
          </a:prstGeom>
          <a:solidFill>
            <a:srgbClr val="87A878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1488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?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371600" y="2011680"/>
            <a:ext cx="7040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Does removing the need to code truly democratize tech — or create new gatekeepers?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548640" y="2926080"/>
            <a:ext cx="8046720" cy="777240"/>
          </a:xfrm>
          <a:prstGeom prst="rect">
            <a:avLst/>
          </a:prstGeom>
          <a:solidFill>
            <a:srgbClr val="F5E6E0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0" y="3063240"/>
            <a:ext cx="457200" cy="45720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0632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?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1371600" y="2926080"/>
            <a:ext cx="7040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How does trust in AI differ from trust in human experts? (Think about Dr. Liu's "brokers")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548640" y="3840480"/>
            <a:ext cx="8046720" cy="777240"/>
          </a:xfrm>
          <a:prstGeom prst="rect">
            <a:avLst/>
          </a:prstGeom>
          <a:solidFill>
            <a:srgbClr val="E8F0E4"/>
          </a:solidFill>
          <a:ln/>
        </p:spPr>
      </p:sp>
      <p:sp>
        <p:nvSpPr>
          <p:cNvPr id="18" name="Shape 16"/>
          <p:cNvSpPr/>
          <p:nvPr/>
        </p:nvSpPr>
        <p:spPr>
          <a:xfrm>
            <a:off x="731520" y="3977640"/>
            <a:ext cx="457200" cy="457200"/>
          </a:xfrm>
          <a:prstGeom prst="ellipse">
            <a:avLst/>
          </a:prstGeom>
          <a:solidFill>
            <a:srgbClr val="87A878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39776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?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1371600" y="3840480"/>
            <a:ext cx="7040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What jobs might change? What new roles might emerge?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548640" y="45720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Take 2 minutes to discuss with a neighbor, then we'll share out.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Workforce Is Changing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645920" cy="36576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0972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What sociologists should be watching: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48640" y="1645920"/>
            <a:ext cx="402336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1645920"/>
            <a:ext cx="4023360" cy="54864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7830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New Roles Emerging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731520" y="214884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Prompt engineers, AI trainers, vibe coders, no-code consultants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200400"/>
            <a:ext cx="402336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48640" y="3200400"/>
            <a:ext cx="4023360" cy="54864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33375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Traditional Roles Evolving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31520" y="370332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Developers becoming AI supervisors; designers becoming prompt designers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846320" y="1645920"/>
            <a:ext cx="402336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846320" y="1645920"/>
            <a:ext cx="4023360" cy="54864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6" name="Text 14"/>
          <p:cNvSpPr/>
          <p:nvPr/>
        </p:nvSpPr>
        <p:spPr>
          <a:xfrm>
            <a:off x="5029200" y="17830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Access &amp; Inequality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029200" y="214884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Who gets AI tools at work? Who gets training? Rural vs. urban divide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846320" y="3200400"/>
            <a:ext cx="402336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846320" y="3200400"/>
            <a:ext cx="4023360" cy="54864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0" name="Text 18"/>
          <p:cNvSpPr/>
          <p:nvPr/>
        </p:nvSpPr>
        <p:spPr>
          <a:xfrm>
            <a:off x="5029200" y="33375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Trust &amp; Accountability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5029200" y="370332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Who is responsible when AI-built software fails? Liability gaps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645920" cy="36576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70432"/>
            <a:ext cx="411480" cy="411480"/>
          </a:xfrm>
          <a:prstGeom prst="ellipse">
            <a:avLst/>
          </a:prstGeom>
          <a:solidFill>
            <a:srgbClr val="87A878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17043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43000" y="1097280"/>
            <a:ext cx="7452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Vibe coding lets anyone build software by describing what they want in plain language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48640" y="1920240"/>
            <a:ext cx="411480" cy="411480"/>
          </a:xfrm>
          <a:prstGeom prst="ellipse">
            <a:avLst/>
          </a:prstGeom>
          <a:solidFill>
            <a:srgbClr val="87A87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92024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143000" y="1847088"/>
            <a:ext cx="7452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This shift raises critical sociological questions about power, access, and inequality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670048"/>
            <a:ext cx="411480" cy="411480"/>
          </a:xfrm>
          <a:prstGeom prst="ellipse">
            <a:avLst/>
          </a:prstGeom>
          <a:solidFill>
            <a:srgbClr val="87A878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2670048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143000" y="2596896"/>
            <a:ext cx="7452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Dr. Liu's work on trust and brokers directly applies to how we evaluate AI tools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548640" y="3419856"/>
            <a:ext cx="411480" cy="411480"/>
          </a:xfrm>
          <a:prstGeom prst="ellipse">
            <a:avLst/>
          </a:prstGeom>
          <a:solidFill>
            <a:srgbClr val="87A878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3419856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143000" y="3346704"/>
            <a:ext cx="7452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You just experienced vibe coding firsthand — the barrier to building is lower than ever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548640" y="4169664"/>
            <a:ext cx="411480" cy="411480"/>
          </a:xfrm>
          <a:prstGeom prst="ellipse">
            <a:avLst/>
          </a:prstGeom>
          <a:solidFill>
            <a:srgbClr val="87A878"/>
          </a:solidFill>
          <a:ln/>
        </p:spPr>
      </p:sp>
      <p:sp>
        <p:nvSpPr>
          <p:cNvPr id="18" name="Text 16"/>
          <p:cNvSpPr/>
          <p:nvPr/>
        </p:nvSpPr>
        <p:spPr>
          <a:xfrm>
            <a:off x="548640" y="4169664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143000" y="4096512"/>
            <a:ext cx="7452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Sociologists have a crucial role in studying and shaping how this technology is adopted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is Vibe Coding?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645920" cy="36576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8046720" cy="1280160"/>
          </a:xfrm>
          <a:prstGeom prst="rect">
            <a:avLst/>
          </a:prstGeom>
          <a:solidFill>
            <a:srgbClr val="F5E6E0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188720"/>
            <a:ext cx="73152" cy="128016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128016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i="1" dirty="0">
                <a:solidFill>
                  <a:srgbClr val="3D2B2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"You just see stuff, say stuff, run stuff, and copy-paste stuff,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600" i="1" dirty="0">
                <a:solidFill>
                  <a:srgbClr val="3D2B2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and it mostly works."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— Andrej Karpathy, Feb 2025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274320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Plain-language definition: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3108960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Vibe coding is building software by describing what you want in everyday language — and letting AI write the code for you. No programming experience required.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48640" y="4114800"/>
            <a:ext cx="3749040" cy="822960"/>
          </a:xfrm>
          <a:prstGeom prst="rect">
            <a:avLst/>
          </a:prstGeom>
          <a:solidFill>
            <a:srgbClr val="E8F0E4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4160520"/>
            <a:ext cx="3383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Traditional Coding</a:t>
            </a:r>
            <a:endParaRPr lang="en-US" sz="1300" dirty="0"/>
          </a:p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Learn syntax → Write code → Debug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663440" y="4114800"/>
            <a:ext cx="3931920" cy="822960"/>
          </a:xfrm>
          <a:prstGeom prst="rect">
            <a:avLst/>
          </a:prstGeom>
          <a:solidFill>
            <a:srgbClr val="F5E6E0"/>
          </a:solidFill>
          <a:ln/>
        </p:spPr>
      </p:sp>
      <p:sp>
        <p:nvSpPr>
          <p:cNvPr id="13" name="Text 11"/>
          <p:cNvSpPr/>
          <p:nvPr/>
        </p:nvSpPr>
        <p:spPr>
          <a:xfrm>
            <a:off x="4846320" y="4160520"/>
            <a:ext cx="35661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Vibe Coding</a:t>
            </a:r>
            <a:endParaRPr lang="en-US" sz="1300" dirty="0"/>
          </a:p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Describe what you want → AI builds it → Refine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3D2B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Resources &amp; Next Steps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1005840"/>
            <a:ext cx="1828800" cy="36576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28016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Try it yourself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31520" y="160020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AAAA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lovable.dev — Continue building after class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210312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Learn more about vibe coding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31520" y="242316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AAAA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Search: "Andrej Karpathy vibe coding" on YouTube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292608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Dr. Liu's research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31520" y="324612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AAAA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Seeking Western Men (Stanford University Press, 2022)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3840480"/>
            <a:ext cx="1828800" cy="36576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D483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 for building with us today! 🎉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You'll Learn Today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645920" cy="36576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" cy="502920"/>
          </a:xfrm>
          <a:prstGeom prst="ellipse">
            <a:avLst/>
          </a:prstGeom>
          <a:solidFill>
            <a:srgbClr val="87A878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1887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234440" y="118872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Define </a:t>
            </a:r>
            <a:pPr indent="0" marL="0">
              <a:buNone/>
            </a:pPr>
            <a:r>
              <a:rPr lang="en-US" sz="16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vibe coding and how it differs from traditional development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48640" y="2057400"/>
            <a:ext cx="502920" cy="502920"/>
          </a:xfrm>
          <a:prstGeom prst="ellipse">
            <a:avLst/>
          </a:prstGeom>
          <a:solidFill>
            <a:srgbClr val="87A87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20574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34440" y="205740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Analyze </a:t>
            </a:r>
            <a:pPr indent="0" marL="0">
              <a:buNone/>
            </a:pPr>
            <a:r>
              <a:rPr lang="en-US" sz="16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how AI tools redistribute technical power and reshape labor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48640" y="2926080"/>
            <a:ext cx="502920" cy="502920"/>
          </a:xfrm>
          <a:prstGeom prst="ellipse">
            <a:avLst/>
          </a:prstGeom>
          <a:solidFill>
            <a:srgbClr val="87A878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29260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234440" y="292608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Apply </a:t>
            </a:r>
            <a:pPr indent="0" marL="0">
              <a:buNone/>
            </a:pPr>
            <a:r>
              <a:rPr lang="en-US" sz="16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sociological concepts (digital divide, cultural capital, trust) to AI adoption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48640" y="3794760"/>
            <a:ext cx="502920" cy="50292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37947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234440" y="379476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Build </a:t>
            </a:r>
            <a:pPr indent="0" marL="0">
              <a:buNone/>
            </a:pPr>
            <a:r>
              <a:rPr lang="en-US" sz="16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simple web app using Lovable — firsthand vibe coding experience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850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Quick Poll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1371600" cy="3657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645920"/>
            <a:ext cx="7315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"Have you ever wished</a:t>
            </a:r>
            <a:endParaRPr lang="en-US" sz="3200" dirty="0"/>
          </a:p>
          <a:p>
            <a:pPr algn="ctr" indent="0" marL="0">
              <a:buNone/>
            </a:pPr>
            <a:r>
              <a:rPr lang="en-US" sz="32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 could build an app?"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34747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🙋  Raise your hand if yes!</a:t>
            </a:r>
            <a:endParaRPr lang="en-US" sz="1800" dirty="0"/>
          </a:p>
          <a:p>
            <a:pPr algn="ctr" indent="0" marL="0">
              <a:buNone/>
            </a:pPr>
            <a:endParaRPr lang="en-US" sz="1800" dirty="0"/>
          </a:p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Today, you will.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3D2B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37160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Sociological Context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274320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D483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Who builds technology — and who gets to?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4389120"/>
            <a:ext cx="2286000" cy="54864"/>
          </a:xfrm>
          <a:prstGeom prst="rect">
            <a:avLst/>
          </a:prstGeom>
          <a:solidFill>
            <a:srgbClr val="87A878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Who Builds Technology Today?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645920" cy="36576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256032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128016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~75%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196596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of software developers</a:t>
            </a:r>
            <a:endParaRPr lang="en-US" sz="13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are male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383280" y="1188720"/>
            <a:ext cx="256032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383280" y="128016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87A87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~60%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3383280" y="196596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are white or Asian</a:t>
            </a:r>
            <a:endParaRPr lang="en-US" sz="13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 the US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217920" y="1188720"/>
            <a:ext cx="256032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217920" y="128016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$120K+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6217920" y="196596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median salary</a:t>
            </a:r>
            <a:endParaRPr lang="en-US" sz="13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(top 10% of earners)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48640" y="310896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Key sociological concepts: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48640" y="3474720"/>
            <a:ext cx="8046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400" b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Gatekeeping</a:t>
            </a:r>
            <a:pPr indent="0" marL="0">
              <a:lnSpc>
                <a:spcPct val="160000"/>
              </a:lnSpc>
              <a:buNone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— Technical skills as barrier to entry</a:t>
            </a:r>
            <a:endParaRPr lang="en-US" sz="14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400" b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Cultural Capital</a:t>
            </a:r>
            <a:pPr indent="0" marL="0">
              <a:lnSpc>
                <a:spcPct val="160000"/>
              </a:lnSpc>
              <a:buNone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— Knowing how to code = status &amp; access</a:t>
            </a:r>
            <a:endParaRPr lang="en-US" sz="14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400" b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Power Concentration</a:t>
            </a:r>
            <a:pPr indent="0" marL="0">
              <a:lnSpc>
                <a:spcPct val="160000"/>
              </a:lnSpc>
              <a:buNone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— A small demographic shapes tools used by billions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Democratization Thesis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645920" cy="36576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Can vibe coding be an equalizer?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828800"/>
            <a:ext cx="3749040" cy="2560320"/>
          </a:xfrm>
          <a:prstGeom prst="rect">
            <a:avLst/>
          </a:prstGeom>
          <a:solidFill>
            <a:srgbClr val="E8F0E4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8288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A7A4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Arguments FOR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22960" y="2286000"/>
            <a:ext cx="32004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Lowers barrier to entry</a:t>
            </a:r>
            <a:endParaRPr lang="en-US" sz="14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Enables non-technical founders</a:t>
            </a:r>
            <a:endParaRPr lang="en-US" sz="14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Redistributes creative power</a:t>
            </a:r>
            <a:endParaRPr lang="en-US" sz="14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Creates new economic opportunities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846320" y="1828800"/>
            <a:ext cx="3749040" cy="2560320"/>
          </a:xfrm>
          <a:prstGeom prst="rect">
            <a:avLst/>
          </a:prstGeom>
          <a:solidFill>
            <a:srgbClr val="F5E6E0"/>
          </a:solidFill>
          <a:ln/>
        </p:spPr>
      </p:sp>
      <p:sp>
        <p:nvSpPr>
          <p:cNvPr id="10" name="Text 8"/>
          <p:cNvSpPr/>
          <p:nvPr/>
        </p:nvSpPr>
        <p:spPr>
          <a:xfrm>
            <a:off x="4846320" y="18288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B8504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Arguments AGAINST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120640" y="2286000"/>
            <a:ext cx="32004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Requires internet &amp; devices</a:t>
            </a:r>
            <a:endParaRPr lang="en-US" sz="14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literacy is its own skill</a:t>
            </a:r>
            <a:endParaRPr lang="en-US" sz="14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English-language advantage</a:t>
            </a:r>
            <a:endParaRPr lang="en-US" sz="14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Quality gap between users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45720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💡  Discussion: Is this redistribution or just a new form of stratification?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Digital Divide 2.0: Access vs. Agency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645920" cy="36576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original digital divide was about access to computers and internet.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new divide is about who can use AI effectively.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48640" y="2286000"/>
            <a:ext cx="8046720" cy="685800"/>
          </a:xfrm>
          <a:prstGeom prst="rect">
            <a:avLst/>
          </a:prstGeom>
          <a:solidFill>
            <a:srgbClr val="E8E4E0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28600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Layer 1: Device &amp; Internet Access</a:t>
            </a:r>
            <a:endParaRPr lang="en-US" sz="1400" dirty="0"/>
          </a:p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 you have a computer and broadband?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1234440" y="3108960"/>
            <a:ext cx="6675120" cy="685800"/>
          </a:xfrm>
          <a:prstGeom prst="rect">
            <a:avLst/>
          </a:prstGeom>
          <a:solidFill>
            <a:srgbClr val="E8F0E4"/>
          </a:solidFill>
          <a:ln/>
        </p:spPr>
      </p:sp>
      <p:sp>
        <p:nvSpPr>
          <p:cNvPr id="9" name="Text 7"/>
          <p:cNvSpPr/>
          <p:nvPr/>
        </p:nvSpPr>
        <p:spPr>
          <a:xfrm>
            <a:off x="1417320" y="3108960"/>
            <a:ext cx="6309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Layer 2: Digital Literacy</a:t>
            </a:r>
            <a:endParaRPr lang="en-US" sz="1400" dirty="0"/>
          </a:p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Can you navigate platforms and interfaces?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920240" y="3931920"/>
            <a:ext cx="5303520" cy="6858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1" name="Text 9"/>
          <p:cNvSpPr/>
          <p:nvPr/>
        </p:nvSpPr>
        <p:spPr>
          <a:xfrm>
            <a:off x="2103120" y="393192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Layer 3: AI Agency</a:t>
            </a:r>
            <a:endParaRPr lang="en-US" sz="14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Can you prompt, evaluate, and iterate with AI?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45720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Each layer builds on the one below. Vibe coding sits at the top.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D2B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Trust, Brokers &amp; Social Infrastructure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645920" cy="36576"/>
          </a:xfrm>
          <a:prstGeom prst="rect">
            <a:avLst/>
          </a:prstGeom>
          <a:solidFill>
            <a:srgbClr val="87A878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0972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Connecting to Dr. Liu's research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1554480"/>
            <a:ext cx="8046720" cy="1188720"/>
          </a:xfrm>
          <a:prstGeom prst="rect">
            <a:avLst/>
          </a:prstGeom>
          <a:solidFill>
            <a:srgbClr val="F5E6E0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1554480"/>
            <a:ext cx="73152" cy="11887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600200"/>
            <a:ext cx="7406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500" i="1" dirty="0">
                <a:solidFill>
                  <a:srgbClr val="3D2B2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 Seeking Western Men, Dr. Liu showed how human translators served as "brokers" — mediating communication and trust across cultural divides on digital platforms.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30175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B8504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parallel to AI: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48640" y="3429000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Then: Human brokers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749040" y="3429000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8504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→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114800" y="3429000"/>
            <a:ext cx="4480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Now: AI as broker between users and code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48640" y="3813048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Then: Trust in translators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749040" y="3813048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8504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→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114800" y="3813048"/>
            <a:ext cx="4480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Now: Trust in AI-generated output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48640" y="4197096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Then: Cultural gaps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749040" y="4197096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8504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→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114800" y="4197096"/>
            <a:ext cx="4480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Now: Technical literacy gaps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48640" y="4581144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6B6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Then: Social infrastructure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749040" y="4581144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8504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→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114800" y="4581144"/>
            <a:ext cx="4480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2D2D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Now: AI infrastructure &amp; prompt design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Without Code — Vibe Coding &amp; the Future of Work</dc:title>
  <dc:subject>PptxGenJS Presentation</dc:subject>
  <dc:creator>Dr. Monica Liu</dc:creator>
  <cp:lastModifiedBy>Dr. Monica Liu</cp:lastModifiedBy>
  <cp:revision>1</cp:revision>
  <dcterms:created xsi:type="dcterms:W3CDTF">2026-04-08T02:04:16Z</dcterms:created>
  <dcterms:modified xsi:type="dcterms:W3CDTF">2026-04-08T02:04:16Z</dcterms:modified>
</cp:coreProperties>
</file>